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A6D3"/>
    <a:srgbClr val="D8D8D8"/>
    <a:srgbClr val="737373"/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Kontorolami</a:t>
            </a:r>
            <a:r>
              <a:rPr lang="en-US" dirty="0"/>
              <a:t> </a:t>
            </a:r>
            <a:r>
              <a:rPr lang="en-US" dirty="0" err="1"/>
              <a:t>objęto</a:t>
            </a:r>
            <a:r>
              <a:rPr lang="en-US" dirty="0"/>
              <a:t> </a:t>
            </a:r>
            <a:endParaRPr lang="pl-PL" dirty="0" smtClean="0"/>
          </a:p>
          <a:p>
            <a:pPr>
              <a:defRPr/>
            </a:pPr>
            <a:r>
              <a:rPr lang="en-US" sz="1600" b="0" cap="none" dirty="0" smtClean="0"/>
              <a:t>(</a:t>
            </a:r>
            <a:r>
              <a:rPr lang="en-US" sz="1600" b="0" cap="none" dirty="0" err="1" smtClean="0"/>
              <a:t>razem</a:t>
            </a:r>
            <a:r>
              <a:rPr lang="en-US" sz="1600" b="0" cap="none" dirty="0" smtClean="0"/>
              <a:t> 112)</a:t>
            </a:r>
            <a:endParaRPr lang="en-US" sz="1600" b="0" cap="none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20624999999999999"/>
          <c:y val="0.25645829687955674"/>
          <c:w val="0.56874999999999998"/>
          <c:h val="0.5055555555555555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Kontorolami objęto (razem 112)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6">
                  <a:tint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6309C74-FD38-48AA-8D5C-7EBB83B42B36}" type="CATEGORYNAME">
                      <a:rPr lang="en-US"/>
                      <a:pPr>
                        <a:defRPr>
                          <a:solidFill>
                            <a:schemeClr val="accent6"/>
                          </a:solidFill>
                        </a:defRPr>
                      </a:pPr>
                      <a:t>[NAZWA KATEGORII]</a:t>
                    </a:fld>
                    <a:r>
                      <a:rPr lang="en-US" baseline="0" dirty="0"/>
                      <a:t>
</a:t>
                    </a:r>
                    <a:fld id="{C9062C9C-7C06-4DA0-936A-3E6F79339720}" type="VALUE">
                      <a:rPr lang="en-US" baseline="0" smtClean="0"/>
                      <a:pPr>
                        <a:defRPr>
                          <a:solidFill>
                            <a:schemeClr val="accent6"/>
                          </a:solidFill>
                        </a:defRPr>
                      </a:pPr>
                      <a:t>[WARTOŚĆ]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0417486876640419E-3"/>
                  <c:y val="0.1638889617964421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00DEE6A-EECA-43B5-ACB4-8712928FDA43}" type="CATEGORYNAME">
                      <a:rPr lang="en-US" dirty="0"/>
                      <a:pPr>
                        <a:defRPr>
                          <a:solidFill>
                            <a:schemeClr val="accent6"/>
                          </a:solidFill>
                        </a:defRPr>
                      </a:pPr>
                      <a:t>[NAZWA KATEGORII]</a:t>
                    </a:fld>
                    <a:r>
                      <a:rPr lang="en-US" baseline="0" dirty="0"/>
                      <a:t>
</a:t>
                    </a:r>
                    <a:fld id="{5F62E31F-9DCE-41EA-96CC-06DBAF59279A}" type="VALUE">
                      <a:rPr lang="en-US" baseline="0" smtClean="0"/>
                      <a:pPr>
                        <a:defRPr>
                          <a:solidFill>
                            <a:schemeClr val="accent6"/>
                          </a:solidFill>
                        </a:defRPr>
                      </a:pPr>
                      <a:t>[WARTOŚĆ]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059235564304457"/>
                      <c:h val="0.2049333624963545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46033AA-0443-49E1-9006-FFBD2655D65F}" type="CATEGORYNAME">
                      <a:rPr lang="en-US"/>
                      <a:pPr>
                        <a:defRPr>
                          <a:solidFill>
                            <a:schemeClr val="accent6"/>
                          </a:solidFill>
                        </a:defRPr>
                      </a:pPr>
                      <a:t>[NAZWA KATEGORII]</a:t>
                    </a:fld>
                    <a:r>
                      <a:rPr lang="en-US" baseline="0" dirty="0"/>
                      <a:t>
</a:t>
                    </a:r>
                    <a:fld id="{5D121AD4-F19C-4186-A4E2-021783A69208}" type="VALUE">
                      <a:rPr lang="en-US" baseline="0" smtClean="0"/>
                      <a:pPr>
                        <a:defRPr>
                          <a:solidFill>
                            <a:schemeClr val="accent6"/>
                          </a:solidFill>
                        </a:defRPr>
                      </a:pPr>
                      <a:t>[WARTOŚĆ]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placówki detaliczne</c:v>
                </c:pt>
                <c:pt idx="1">
                  <c:v>sklepy wielkopowierzchniowe </c:v>
                </c:pt>
                <c:pt idx="2">
                  <c:v>hurtownie 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72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Skontrolowano</a:t>
            </a:r>
            <a:r>
              <a:rPr lang="en-US" dirty="0"/>
              <a:t> </a:t>
            </a:r>
            <a:r>
              <a:rPr lang="en-US" dirty="0" err="1" smtClean="0"/>
              <a:t>wyroby</a:t>
            </a:r>
            <a:endParaRPr lang="pl-PL" dirty="0" smtClean="0"/>
          </a:p>
          <a:p>
            <a:pPr>
              <a:defRPr/>
            </a:pPr>
            <a:r>
              <a:rPr lang="pl-PL" sz="1600" b="0" cap="none" dirty="0" smtClean="0"/>
              <a:t>(razem 473)</a:t>
            </a:r>
            <a:endParaRPr lang="en-US" sz="1600" b="0" cap="none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26041666666666669"/>
          <c:y val="0.25831014873140856"/>
          <c:w val="0.52916666666666667"/>
          <c:h val="0.47037037037037038"/>
        </c:manualLayout>
      </c:layout>
      <c:pie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Kontorolami</a:t>
            </a:r>
            <a:r>
              <a:rPr lang="en-US" dirty="0"/>
              <a:t> </a:t>
            </a:r>
            <a:r>
              <a:rPr lang="en-US" dirty="0" err="1"/>
              <a:t>objęto</a:t>
            </a:r>
            <a:r>
              <a:rPr lang="en-US" dirty="0"/>
              <a:t> </a:t>
            </a:r>
            <a:endParaRPr lang="pl-PL" dirty="0" smtClean="0"/>
          </a:p>
          <a:p>
            <a:pPr>
              <a:defRPr/>
            </a:pPr>
            <a:r>
              <a:rPr lang="en-US" sz="1600" b="0" cap="none" dirty="0" smtClean="0"/>
              <a:t>(</a:t>
            </a:r>
            <a:r>
              <a:rPr lang="en-US" sz="1600" b="0" cap="none" dirty="0" err="1" smtClean="0"/>
              <a:t>razem</a:t>
            </a:r>
            <a:r>
              <a:rPr lang="en-US" sz="1600" b="0" cap="none" dirty="0" smtClean="0"/>
              <a:t> 112)</a:t>
            </a:r>
            <a:endParaRPr lang="en-US" sz="1600" b="0" cap="none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20624999999999999"/>
          <c:y val="0.25645829687955674"/>
          <c:w val="0.56874999999999998"/>
          <c:h val="0.50555555555555554"/>
        </c:manualLayout>
      </c:layout>
      <c:pie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Skontrolowano</a:t>
            </a:r>
            <a:r>
              <a:rPr lang="en-US" dirty="0"/>
              <a:t> </a:t>
            </a:r>
            <a:r>
              <a:rPr lang="en-US" dirty="0" err="1" smtClean="0"/>
              <a:t>wyroby</a:t>
            </a:r>
            <a:endParaRPr lang="pl-PL" dirty="0" smtClean="0"/>
          </a:p>
          <a:p>
            <a:pPr>
              <a:defRPr/>
            </a:pPr>
            <a:r>
              <a:rPr lang="pl-PL" sz="1600" b="0" cap="none" dirty="0" smtClean="0"/>
              <a:t>(razem 473)</a:t>
            </a:r>
            <a:endParaRPr lang="en-US" sz="1600" b="0" cap="none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26041666666666669"/>
          <c:y val="0.25831014873140856"/>
          <c:w val="0.52916666666666667"/>
          <c:h val="0.47037037037037038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Skontrolowano wyroby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6737848-273F-4721-9ACE-629035209BD5}" type="CATEGORYNAME">
                      <a:rPr lang="pl-PL"/>
                      <a:pPr>
                        <a:defRPr>
                          <a:solidFill>
                            <a:schemeClr val="accent5"/>
                          </a:solidFill>
                        </a:defRPr>
                      </a:pPr>
                      <a:t>[NAZWA KATEGORII]</a:t>
                    </a:fld>
                    <a:r>
                      <a:rPr lang="pl-PL" baseline="0" dirty="0"/>
                      <a:t>
</a:t>
                    </a:r>
                    <a:fld id="{CDA5C427-5169-4230-89B1-76086DEDA9E6}" type="VALUE">
                      <a:rPr lang="pl-PL" baseline="0" smtClean="0"/>
                      <a:pPr>
                        <a:defRPr>
                          <a:solidFill>
                            <a:schemeClr val="accent5"/>
                          </a:solidFill>
                        </a:defRPr>
                      </a:pPr>
                      <a:t>[WARTOŚĆ]</a:t>
                    </a:fld>
                    <a:endParaRPr lang="pl-PL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3AD9639-58A3-4424-8297-ABBE652BEDE2}" type="CATEGORYNAME">
                      <a:rPr lang="pl-PL"/>
                      <a:pPr>
                        <a:defRPr>
                          <a:solidFill>
                            <a:schemeClr val="accent5"/>
                          </a:solidFill>
                        </a:defRPr>
                      </a:pPr>
                      <a:t>[NAZWA KATEGORII]</a:t>
                    </a:fld>
                    <a:r>
                      <a:rPr lang="pl-PL" baseline="0" dirty="0"/>
                      <a:t>
</a:t>
                    </a:r>
                    <a:fld id="{00B53950-39CE-4037-B23B-0A3047989755}" type="VALUE">
                      <a:rPr lang="pl-PL" baseline="0" smtClean="0"/>
                      <a:pPr>
                        <a:defRPr>
                          <a:solidFill>
                            <a:schemeClr val="accent5"/>
                          </a:solidFill>
                        </a:defRPr>
                      </a:pPr>
                      <a:t>[WARTOŚĆ]</a:t>
                    </a:fld>
                    <a:endParaRPr lang="pl-PL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63CFAC5-9331-4829-97D4-01A1564650A0}" type="CATEGORYNAME">
                      <a:rPr lang="en-US"/>
                      <a:pPr>
                        <a:defRPr>
                          <a:solidFill>
                            <a:schemeClr val="accent5"/>
                          </a:solidFill>
                        </a:defRPr>
                      </a:pPr>
                      <a:t>[NAZWA KATEGORII]</a:t>
                    </a:fld>
                    <a:r>
                      <a:rPr lang="en-US" baseline="0" dirty="0"/>
                      <a:t>
</a:t>
                    </a:r>
                    <a:fld id="{2A8CC9C4-8325-4CF7-89F9-91571A743B28}" type="VALUE">
                      <a:rPr lang="en-US" baseline="0" smtClean="0"/>
                      <a:pPr>
                        <a:defRPr>
                          <a:solidFill>
                            <a:schemeClr val="accent5"/>
                          </a:solidFill>
                        </a:defRPr>
                      </a:pPr>
                      <a:t>[WARTOŚĆ]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0F9B836-A44C-4489-85B8-67BAF5FDACB3}" type="CATEGORYNAME">
                      <a:rPr lang="en-US"/>
                      <a:pPr>
                        <a:defRPr>
                          <a:solidFill>
                            <a:schemeClr val="accent5"/>
                          </a:solidFill>
                        </a:defRPr>
                      </a:pPr>
                      <a:t>[NAZWA KATEGORII]</a:t>
                    </a:fld>
                    <a:r>
                      <a:rPr lang="en-US" baseline="0" dirty="0"/>
                      <a:t>
</a:t>
                    </a:r>
                    <a:fld id="{FAC783FC-32F0-47BA-ABE2-D13BA55BB2C3}" type="VALUE">
                      <a:rPr lang="en-US" baseline="0" smtClean="0"/>
                      <a:pPr>
                        <a:defRPr>
                          <a:solidFill>
                            <a:schemeClr val="accent5"/>
                          </a:solidFill>
                        </a:defRPr>
                      </a:pPr>
                      <a:t>[WARTOŚĆ]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pochodzące z pozostałych krajów Unii Europejskiej</c:v>
                </c:pt>
                <c:pt idx="1">
                  <c:v>pochodzące spoza Unii Eurpoejskiej</c:v>
                </c:pt>
                <c:pt idx="2">
                  <c:v>produkcji krajowej</c:v>
                </c:pt>
                <c:pt idx="3">
                  <c:v>o nieustalonym pochodzeniu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205</c:v>
                </c:pt>
                <c:pt idx="1">
                  <c:v>176</c:v>
                </c:pt>
                <c:pt idx="2">
                  <c:v>61</c:v>
                </c:pt>
                <c:pt idx="3">
                  <c:v>31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Wyroby</c:v>
                </c:pt>
              </c:strCache>
            </c:strRef>
          </c:tx>
          <c:explosion val="34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9.3668170532432114E-17"/>
                  <c:y val="1.2971285724218014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B17CAFA-C6FA-4766-B799-0421B4CAD34E}" type="CATEGORYNAME">
                      <a:rPr lang="en-US" dirty="0"/>
                      <a:pPr>
                        <a:defRPr/>
                      </a:pPr>
                      <a:t>[NAZWA KATEGORII]</a:t>
                    </a:fld>
                    <a:r>
                      <a:rPr lang="en-US" baseline="0" dirty="0"/>
                      <a:t>
</a:t>
                    </a:r>
                    <a:fld id="{F0355920-6140-4875-80FF-7ED763099467}" type="VALUE">
                      <a:rPr lang="en-US" baseline="0" smtClean="0"/>
                      <a:pPr>
                        <a:defRPr/>
                      </a:pPr>
                      <a:t>[WARTOŚĆ]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42054832518775"/>
                      <c:h val="0.2230682383022350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3AE5E37-43D5-4CC0-BC7C-F09DBF300A4B}" type="CATEGORYNAME">
                      <a:rPr lang="en-US" dirty="0">
                        <a:solidFill>
                          <a:srgbClr val="8DA6D3"/>
                        </a:solidFill>
                      </a:rPr>
                      <a:pPr>
                        <a:defRPr>
                          <a:solidFill>
                            <a:schemeClr val="accent6"/>
                          </a:solidFill>
                        </a:defRPr>
                      </a:pPr>
                      <a:t>[NAZWA KATEGORII]</a:t>
                    </a:fld>
                    <a:r>
                      <a:rPr lang="en-US" baseline="0" dirty="0">
                        <a:solidFill>
                          <a:srgbClr val="8DA6D3"/>
                        </a:solidFill>
                      </a:rPr>
                      <a:t>
</a:t>
                    </a:r>
                    <a:fld id="{788EDB1A-BA49-40F7-A73D-BDEA8C253CAF}" type="VALUE">
                      <a:rPr lang="en-US" baseline="0" smtClean="0">
                        <a:solidFill>
                          <a:srgbClr val="8DA6D3"/>
                        </a:solidFill>
                      </a:rPr>
                      <a:pPr>
                        <a:defRPr>
                          <a:solidFill>
                            <a:schemeClr val="accent6"/>
                          </a:solidFill>
                        </a:defRPr>
                      </a:pPr>
                      <a:t>[WARTOŚĆ]</a:t>
                    </a:fld>
                    <a:endParaRPr lang="en-US" baseline="0" dirty="0">
                      <a:solidFill>
                        <a:srgbClr val="8DA6D3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261364370107129"/>
                      <c:h val="0.22384236463425644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zakwestionowane</c:v>
                </c:pt>
                <c:pt idx="1">
                  <c:v>niezakwestionowane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109</c:v>
                </c:pt>
                <c:pt idx="1">
                  <c:v>364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powody zakwestionowania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brak lub nieprawidłowa deklaracja zgodności</c:v>
                </c:pt>
                <c:pt idx="1">
                  <c:v>niezgodność z zasadniczymi wymogami</c:v>
                </c:pt>
                <c:pt idx="2">
                  <c:v>niezgodność z wymogami dyrektywy RoHS II</c:v>
                </c:pt>
                <c:pt idx="3">
                  <c:v>nieprawidłowe oznakowanie CE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77</c:v>
                </c:pt>
                <c:pt idx="1">
                  <c:v>74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87851872"/>
        <c:axId val="387852264"/>
      </c:barChart>
      <c:catAx>
        <c:axId val="387851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87852264"/>
        <c:crosses val="autoZero"/>
        <c:auto val="1"/>
        <c:lblAlgn val="ctr"/>
        <c:lblOffset val="100"/>
        <c:noMultiLvlLbl val="0"/>
      </c:catAx>
      <c:valAx>
        <c:axId val="387852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8785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E14F-DFEA-42D8-8326-897ECB680311}" type="datetimeFigureOut">
              <a:rPr lang="pl-PL" smtClean="0"/>
              <a:t>2014-12-10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9325-4D21-4546-85BC-38B028A1A7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457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E14F-DFEA-42D8-8326-897ECB680311}" type="datetimeFigureOut">
              <a:rPr lang="pl-PL" smtClean="0"/>
              <a:t>2014-12-10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9325-4D21-4546-85BC-38B028A1A7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130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E14F-DFEA-42D8-8326-897ECB680311}" type="datetimeFigureOut">
              <a:rPr lang="pl-PL" smtClean="0"/>
              <a:t>2014-12-10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9325-4D21-4546-85BC-38B028A1A7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812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E14F-DFEA-42D8-8326-897ECB680311}" type="datetimeFigureOut">
              <a:rPr lang="pl-PL" smtClean="0"/>
              <a:t>2014-12-10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9325-4D21-4546-85BC-38B028A1A7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5367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E14F-DFEA-42D8-8326-897ECB680311}" type="datetimeFigureOut">
              <a:rPr lang="pl-PL" smtClean="0"/>
              <a:t>2014-12-10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9325-4D21-4546-85BC-38B028A1A7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3559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E14F-DFEA-42D8-8326-897ECB680311}" type="datetimeFigureOut">
              <a:rPr lang="pl-PL" smtClean="0"/>
              <a:t>2014-12-10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9325-4D21-4546-85BC-38B028A1A7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951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E14F-DFEA-42D8-8326-897ECB680311}" type="datetimeFigureOut">
              <a:rPr lang="pl-PL" smtClean="0"/>
              <a:t>2014-12-10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9325-4D21-4546-85BC-38B028A1A7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570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E14F-DFEA-42D8-8326-897ECB680311}" type="datetimeFigureOut">
              <a:rPr lang="pl-PL" smtClean="0"/>
              <a:t>2014-12-10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9325-4D21-4546-85BC-38B028A1A7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4608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E14F-DFEA-42D8-8326-897ECB680311}" type="datetimeFigureOut">
              <a:rPr lang="pl-PL" smtClean="0"/>
              <a:t>2014-12-10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9325-4D21-4546-85BC-38B028A1A7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602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E14F-DFEA-42D8-8326-897ECB680311}" type="datetimeFigureOut">
              <a:rPr lang="pl-PL" smtClean="0"/>
              <a:t>2014-12-10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9325-4D21-4546-85BC-38B028A1A7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5593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E14F-DFEA-42D8-8326-897ECB680311}" type="datetimeFigureOut">
              <a:rPr lang="pl-PL" smtClean="0"/>
              <a:t>2014-12-10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9325-4D21-4546-85BC-38B028A1A7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492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6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8E14F-DFEA-42D8-8326-897ECB680311}" type="datetimeFigureOut">
              <a:rPr lang="pl-PL" smtClean="0"/>
              <a:t>2014-12-10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E9325-4D21-4546-85BC-38B028A1A7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425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0" y="5222221"/>
            <a:ext cx="726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accent5">
                    <a:lumMod val="75000"/>
                  </a:schemeClr>
                </a:solidFill>
              </a:rPr>
              <a:t>INFORMACJA Z KONTROLI MASZYN</a:t>
            </a:r>
          </a:p>
          <a:p>
            <a:pPr algn="ctr"/>
            <a:r>
              <a:rPr lang="pl-PL" sz="3200" b="1" dirty="0" smtClean="0">
                <a:solidFill>
                  <a:schemeClr val="accent5">
                    <a:lumMod val="75000"/>
                  </a:schemeClr>
                </a:solidFill>
              </a:rPr>
              <a:t>III kwartał 2014 r. </a:t>
            </a:r>
            <a:endParaRPr lang="pl-PL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860331" cy="71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6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Wykres 53"/>
          <p:cNvGraphicFramePr/>
          <p:nvPr>
            <p:extLst>
              <p:ext uri="{D42A27DB-BD31-4B8C-83A1-F6EECF244321}">
                <p14:modId xmlns:p14="http://schemas.microsoft.com/office/powerpoint/2010/main" val="2608408241"/>
              </p:ext>
            </p:extLst>
          </p:nvPr>
        </p:nvGraphicFramePr>
        <p:xfrm>
          <a:off x="0" y="0"/>
          <a:ext cx="6096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4" name="Wykres 93"/>
          <p:cNvGraphicFramePr/>
          <p:nvPr>
            <p:extLst>
              <p:ext uri="{D42A27DB-BD31-4B8C-83A1-F6EECF244321}">
                <p14:modId xmlns:p14="http://schemas.microsoft.com/office/powerpoint/2010/main" val="3631455201"/>
              </p:ext>
            </p:extLst>
          </p:nvPr>
        </p:nvGraphicFramePr>
        <p:xfrm>
          <a:off x="6096000" y="0"/>
          <a:ext cx="6096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0" name="Obraz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1402"/>
            <a:ext cx="1008993" cy="38659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142" y="-598814"/>
            <a:ext cx="5864364" cy="586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Wykres 53"/>
          <p:cNvGraphicFramePr/>
          <p:nvPr>
            <p:extLst/>
          </p:nvPr>
        </p:nvGraphicFramePr>
        <p:xfrm>
          <a:off x="0" y="0"/>
          <a:ext cx="6096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4" name="Wykres 93"/>
          <p:cNvGraphicFramePr/>
          <p:nvPr>
            <p:extLst/>
          </p:nvPr>
        </p:nvGraphicFramePr>
        <p:xfrm>
          <a:off x="6096000" y="0"/>
          <a:ext cx="6096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0" name="Obraz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1402"/>
            <a:ext cx="1008993" cy="386598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2409" y="-623528"/>
            <a:ext cx="5864364" cy="586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1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Wykres 13"/>
          <p:cNvGraphicFramePr/>
          <p:nvPr>
            <p:extLst>
              <p:ext uri="{D42A27DB-BD31-4B8C-83A1-F6EECF244321}">
                <p14:modId xmlns:p14="http://schemas.microsoft.com/office/powerpoint/2010/main" val="3581379979"/>
              </p:ext>
            </p:extLst>
          </p:nvPr>
        </p:nvGraphicFramePr>
        <p:xfrm>
          <a:off x="0" y="1597573"/>
          <a:ext cx="4971393" cy="3854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Wykres 20"/>
          <p:cNvGraphicFramePr/>
          <p:nvPr>
            <p:extLst>
              <p:ext uri="{D42A27DB-BD31-4B8C-83A1-F6EECF244321}">
                <p14:modId xmlns:p14="http://schemas.microsoft.com/office/powerpoint/2010/main" val="146243848"/>
              </p:ext>
            </p:extLst>
          </p:nvPr>
        </p:nvGraphicFramePr>
        <p:xfrm>
          <a:off x="4064000" y="71966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2" name="Obraz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1402"/>
            <a:ext cx="1008993" cy="38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6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45</Words>
  <Application>Microsoft Office PowerPoint</Application>
  <PresentationFormat>Panoramiczny</PresentationFormat>
  <Paragraphs>21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Łukasz Tyburzec</dc:creator>
  <cp:lastModifiedBy>Łukasz Tyburzec</cp:lastModifiedBy>
  <cp:revision>14</cp:revision>
  <dcterms:created xsi:type="dcterms:W3CDTF">2014-11-20T10:18:32Z</dcterms:created>
  <dcterms:modified xsi:type="dcterms:W3CDTF">2014-12-10T12:59:57Z</dcterms:modified>
</cp:coreProperties>
</file>